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59" r:id="rId6"/>
    <p:sldId id="260" r:id="rId7"/>
    <p:sldId id="270" r:id="rId8"/>
    <p:sldId id="271" r:id="rId9"/>
    <p:sldId id="268" r:id="rId10"/>
    <p:sldId id="25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A2AAAD"/>
    <a:srgbClr val="FFB8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CCC4-8F23-4019-AAFC-5CC37C09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5947"/>
            <a:ext cx="9144000" cy="1023938"/>
          </a:xfrm>
          <a:ln w="38100">
            <a:solidFill>
              <a:srgbClr val="FFB81C"/>
            </a:solidFill>
          </a:ln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13294B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20532-9ECA-40A7-849C-C4BE63CEB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3294B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357C1-D14E-431E-A102-AA6A0BC9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76976"/>
            <a:ext cx="12192000" cy="581024"/>
          </a:xfrm>
          <a:solidFill>
            <a:srgbClr val="A2AAAD"/>
          </a:solidFill>
        </p:spPr>
        <p:txBody>
          <a:bodyPr/>
          <a:lstStyle>
            <a:lvl1pPr>
              <a:defRPr sz="2400" b="1">
                <a:solidFill>
                  <a:srgbClr val="13294B"/>
                </a:solidFill>
              </a:defRPr>
            </a:lvl1pPr>
          </a:lstStyle>
          <a:p>
            <a:r>
              <a:rPr lang="en-US" dirty="0"/>
              <a:t>HARPURSVILLE CENTRAL SCHOOL DISTRICT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1D0DC6A-E0DB-4933-B179-195ED949DB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076" y="5110164"/>
            <a:ext cx="18478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D1292-37B6-4513-986F-8CF9D749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F7478-F763-488D-AEC7-3223137C3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DFBF-E368-4FD5-BCD8-BBE50A72D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03C3-32CE-4588-8C66-F30621B3D1F1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9F65-4BC9-4697-A8FE-EDE6AE2B2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0426-2B7F-4294-A2B3-6FC607F43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74CF-4D74-4D44-B9F8-924453EE8E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87268D5-B45C-41D7-BC55-689CAB9C6BD8}"/>
              </a:ext>
            </a:extLst>
          </p:cNvPr>
          <p:cNvSpPr txBox="1">
            <a:spLocks/>
          </p:cNvSpPr>
          <p:nvPr userDrawn="1"/>
        </p:nvSpPr>
        <p:spPr>
          <a:xfrm>
            <a:off x="0" y="6276976"/>
            <a:ext cx="12192000" cy="581024"/>
          </a:xfrm>
          <a:prstGeom prst="rect">
            <a:avLst/>
          </a:prstGeom>
          <a:solidFill>
            <a:srgbClr val="A2AAAD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2400" b="1" kern="1200">
                <a:solidFill>
                  <a:srgbClr val="13294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HARPURSVILLE CENTRAL 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98171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FC61C-3D19-4446-B9D5-1D69E2F56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0623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dirty="0"/>
              <a:t>HARPURSVILLE CENTRAL SCHOOL DISTRICT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3394F5-8E74-4B43-A48A-F7E05C09D4FA}"/>
              </a:ext>
            </a:extLst>
          </p:cNvPr>
          <p:cNvSpPr/>
          <p:nvPr/>
        </p:nvSpPr>
        <p:spPr>
          <a:xfrm>
            <a:off x="3048000" y="296733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Budget Development for 2023-2024</a:t>
            </a:r>
          </a:p>
          <a:p>
            <a:pPr algn="ctr"/>
            <a:r>
              <a:rPr lang="en-US" sz="2800" dirty="0"/>
              <a:t>Based on the Executive Proposal</a:t>
            </a:r>
          </a:p>
          <a:p>
            <a:pPr algn="ctr"/>
            <a:r>
              <a:rPr lang="en-US" sz="2800" dirty="0"/>
              <a:t>February 8, 2023</a:t>
            </a:r>
          </a:p>
        </p:txBody>
      </p:sp>
    </p:spTree>
    <p:extLst>
      <p:ext uri="{BB962C8B-B14F-4D97-AF65-F5344CB8AC3E}">
        <p14:creationId xmlns:p14="http://schemas.microsoft.com/office/powerpoint/2010/main" val="222455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DF85C3-C8D7-4753-AC23-BF2D3C684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267"/>
            <a:ext cx="9144000" cy="1023938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  <a:endParaRPr lang="en-US" sz="4000" dirty="0"/>
          </a:p>
        </p:txBody>
      </p:sp>
      <p:pic>
        <p:nvPicPr>
          <p:cNvPr id="6" name="Picture 4" descr="http://brandempowerment.com/schools/wp-content/uploads/2017/11/Harpursville_Initial.jpg">
            <a:extLst>
              <a:ext uri="{FF2B5EF4-FFF2-40B4-BE49-F238E27FC236}">
                <a16:creationId xmlns:a16="http://schemas.microsoft.com/office/drawing/2014/main" id="{C8E3CF12-6AF5-47C4-BB45-2606D57CA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896" y="1288137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8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76933-DD4F-457B-8392-E146B38DE5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Tonight’s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BABF2-923E-4BF2-8244-6A7EB524C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418915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Budget goals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Projected revenues – Tax Levy Only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Expenditure discussions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Capital Outlay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Bus Vote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Next steps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1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16319-713E-44F5-8E6D-A3B96A7B0D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Budget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6F7FA-121D-456B-9FCD-42EA4D215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29630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 mindful of current and future needs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Provide an instructional program that meets the educational needs of all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the fiscal health and stability of the school district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Discuss federal stimulus funds and the impact on future budgets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1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F461-04CB-4D43-9B3B-20060AD5C7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 </a:t>
            </a:r>
            <a:br>
              <a:rPr lang="en-US" dirty="0"/>
            </a:br>
            <a:r>
              <a:rPr lang="en-US" sz="3200" dirty="0"/>
              <a:t>Tax Levy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AFE2AC-BE4F-47A0-85C4-BFF070E4FD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653763"/>
              </p:ext>
            </p:extLst>
          </p:nvPr>
        </p:nvGraphicFramePr>
        <p:xfrm>
          <a:off x="740478" y="2097422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(2/8/23)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$4,589,159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$4,719,287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2.84%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$130,128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65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22E3-277A-409F-89A7-3BED2C8A5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Projected </a:t>
            </a:r>
            <a:r>
              <a:rPr lang="en-US" dirty="0"/>
              <a:t>Expenditures</a:t>
            </a:r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89384-6A9D-4709-AF59-7AB7CA5FA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402341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Developed using: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benefit rate changes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contractual costs/estimated contractual increases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debt service payments</a:t>
            </a:r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6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267B-0552-4BA8-8F57-68B41964D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340"/>
            <a:ext cx="9144000" cy="1023938"/>
          </a:xfrm>
        </p:spPr>
        <p:txBody>
          <a:bodyPr/>
          <a:lstStyle/>
          <a:p>
            <a:r>
              <a:rPr lang="en-US" u="sng" dirty="0"/>
              <a:t>Projected </a:t>
            </a:r>
            <a:r>
              <a:rPr lang="en-US" dirty="0"/>
              <a:t>Expenditures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2BF621-0535-78B0-EC58-7FE49A050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11" y="1416032"/>
            <a:ext cx="10465778" cy="436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62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46691-EF0F-4612-80B5-AC052F0F7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Capital Outlay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B40C5-9248-4E71-BECE-FC7C7589F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188661"/>
          </a:xfrm>
        </p:spPr>
        <p:txBody>
          <a:bodyPr>
            <a:norm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HS Wood Flooring – some classroom wood floors still need to be refinished (need to quantify how many rooms) (some DO flooring as well)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HS Reconstruct Masonry Chimney  - existing chimney was repaired in 2015, but the masonry is beyond repointing and requires reconstruction (</a:t>
            </a:r>
            <a:r>
              <a:rPr lang="en-US" sz="1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$86k + escalation from 2019)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OES Room 318 Floor Correction – existing plank settled and a crack developed. Remove existing flooring, replace topping and installed new finish (</a:t>
            </a:r>
            <a:r>
              <a:rPr lang="en-US" sz="1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$36k + escalation from 2019)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OES Corridor Ceiling Replacement – replace APC not addressed in 2014 project. This was a large number, but we could identify an area or 2 that would amount to the $100k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Ashley McGraw Architects Logo">
            <a:extLst>
              <a:ext uri="{FF2B5EF4-FFF2-40B4-BE49-F238E27FC236}">
                <a16:creationId xmlns:a16="http://schemas.microsoft.com/office/drawing/2014/main" id="{0410F373-A7B3-4241-B76E-800F125C1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" y="4938085"/>
            <a:ext cx="2464777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20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9197E-4602-455A-ACFB-2044870809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 Vote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F7C51-FAAE-4A07-B462-FC6AF339D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55054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Address current fleet size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(17 large buses and 3 small) looking to continue to downsize the fleet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Cost and options for 2023 bus purchase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(3) 66 Passenger Diesel Bus ($166,559.93 each)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/>
              <a:t>Total: 3 buses for $499,679.79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Trades – likely 4 buses</a:t>
            </a:r>
          </a:p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C6EBC9-B1CB-4292-A63F-36F163AFB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50" y="4984753"/>
            <a:ext cx="364807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7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32321-1DC9-487D-9EC5-99BF35601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Next steps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E310-8B65-4B7E-9CA4-CCF249BF5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80307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Review the Executive revenue proposal with the CBO and anticipate the Legislative proposal for school funding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Complete the BOCES budget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March 8</a:t>
            </a:r>
            <a:r>
              <a:rPr lang="en-US" baseline="30000" dirty="0"/>
              <a:t>th</a:t>
            </a:r>
            <a:r>
              <a:rPr lang="en-US" dirty="0"/>
              <a:t> – Present Revised Budget/BOCES Budget Refined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April 17</a:t>
            </a:r>
            <a:r>
              <a:rPr lang="en-US" baseline="30000" dirty="0"/>
              <a:t>th</a:t>
            </a:r>
            <a:r>
              <a:rPr lang="en-US" dirty="0"/>
              <a:t> – Present/Accept Final Budget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3</a:t>
            </a:r>
            <a:r>
              <a:rPr lang="en-US" baseline="30000" dirty="0"/>
              <a:t>rd</a:t>
            </a:r>
            <a:r>
              <a:rPr lang="en-US" dirty="0"/>
              <a:t> – Budget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16</a:t>
            </a:r>
            <a:r>
              <a:rPr lang="en-US" baseline="30000" dirty="0"/>
              <a:t>th</a:t>
            </a:r>
            <a:r>
              <a:rPr lang="en-US" dirty="0"/>
              <a:t> – Budget Vote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7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365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Symbol</vt:lpstr>
      <vt:lpstr>Office Theme</vt:lpstr>
      <vt:lpstr>HARPURSVILLE CENTRAL SCHOOL DISTRICT</vt:lpstr>
      <vt:lpstr>Tonight’s Topics</vt:lpstr>
      <vt:lpstr>Budget Goals</vt:lpstr>
      <vt:lpstr>PROJECTED REVENUES  Tax Levy</vt:lpstr>
      <vt:lpstr>Projected Expenditures</vt:lpstr>
      <vt:lpstr>Projected Expenditures</vt:lpstr>
      <vt:lpstr>Capital Outlay Project</vt:lpstr>
      <vt:lpstr>Bus Vote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Joe J. McLaughlin</cp:lastModifiedBy>
  <cp:revision>90</cp:revision>
  <cp:lastPrinted>2022-02-09T19:37:08Z</cp:lastPrinted>
  <dcterms:created xsi:type="dcterms:W3CDTF">2021-01-27T16:27:49Z</dcterms:created>
  <dcterms:modified xsi:type="dcterms:W3CDTF">2023-02-06T20:39:48Z</dcterms:modified>
</cp:coreProperties>
</file>